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3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1C7C-72A2-A246-89C2-D6ECE2AF5752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7A3E-C39C-6D4A-BCB3-992F58395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8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trajectory length shown since inference is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7A3E-C39C-6D4A-BCB3-992F58395F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730B-3C03-6949-B263-B6500ADE2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3E764-EF66-924B-8A6E-C3BECBCCC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F69C6-F165-F449-8B55-A760D75F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715BB-29B8-0442-A870-AAB1A51A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1C843-A8EE-544E-AFC0-32B99BCF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6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9CC84-9E5D-9D42-B708-9ECF2A63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C105E-AD02-C441-B7E9-7A169E745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30677-87B1-654B-BD2D-4A9C5C186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EA9D5-A56C-EA42-A995-3E1F493F7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44CEA-6DF5-9549-9661-D8922168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471A74-1A0D-A04C-876C-118969D833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A9EE6-FDC8-614D-8160-688F23322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5DB38-2FEC-FF44-938A-6E093F96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64435-272B-0541-99EC-E8EE4053B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7140E-183B-8545-A3EB-4B891FFC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0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C9B-6601-C548-8317-F5F688DF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137A4-111C-3640-8353-673394E46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9F956-60C5-8E42-B3A6-BEF84C61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F427-9A67-DC43-B1F5-FE31D50E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6D5AF-A75B-2E45-8A83-929CCF14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2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9527-6E3D-5141-86F9-F5F95FC3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9F990-1D6C-6E4A-ADA5-916CB3090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0A34B-C2D7-D949-9B34-5E339E6C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F32F7-2469-DD4A-BAE8-C6B18348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25E7-071C-6C4F-838C-4BB57ED5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3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F1E7-1747-8249-9487-5B18042D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5F167-80DC-974F-BB60-106136DDD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BED6C-42F5-8445-ADD3-8D1711A8A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649EB-8641-7543-8DA1-ADB97269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70914-95B8-CA46-BFEB-4422AA325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CB228-BD91-3948-A3BF-D1A268CA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3DDD-9EA0-2341-B49A-8D62627C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FD772-AD0C-9044-862D-584E2834D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1FCB8-873C-B34D-BFD1-52371F95A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8CF54-5AD8-314E-8075-D69D65C79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66731-4147-CA4B-B7B1-B078E2D47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63DCB5-06DE-594A-9585-C32FCCD51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3E3C8-DC71-0546-A208-DA5B7B87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E1EED-6B11-684B-8471-55558597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4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3351-826D-AD44-8DBC-E1EFF9F5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F850BE-1404-8A42-BED0-8FC5C6D6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43929-57D4-CA41-8345-203EB4AC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B98F7-9B19-E044-A8DB-1FA19F87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5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F6C2C-8C98-4F4B-AD24-9F4046C2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A8A41-5BEC-9244-BC58-F97DB4E8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D8768-2D14-6E48-910E-013E133E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2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47612-A58B-1946-B5F5-F6F9F1F6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BE0B-EF33-E64D-9B67-7943E51BE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B8CF-CD8B-1444-B801-BDD222B02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F2C22-F8FA-B942-B064-68B3CF740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80F23-250B-8D47-91CB-A98EA0F6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3878B-F3C9-824D-90EA-CEB64C0A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8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6E54-7901-1441-9E7C-597AF188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AC6245-A457-A947-8134-1E6DC38D9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8B97B-330A-D243-8AB1-261211103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7AD8D-F9F7-3F44-AEF8-1C2F46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F18E0-18D2-994E-99E9-038AC3B6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4F601-6B7D-7C4B-BBBE-F9490AB0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20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7E1AD-A53E-6E4E-A09C-3290C037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FDC98-CA9B-D143-A817-0645A2F5B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4D265-AF93-D848-A4DC-2EB3C7B10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4E38B-8CFA-5C49-8BAF-3B91BEC869A8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81CD0-AB34-A54F-AAE1-EB933FF16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7ABE5-8453-EF4F-826E-690A1416D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2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D5E5-7785-7648-860F-92209400C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Chaos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3B00E-8F15-0940-8B3D-5461A6E799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Experiments starting 28/09/2020</a:t>
            </a:r>
          </a:p>
        </p:txBody>
      </p:sp>
    </p:spTree>
    <p:extLst>
      <p:ext uri="{BB962C8B-B14F-4D97-AF65-F5344CB8AC3E}">
        <p14:creationId xmlns:p14="http://schemas.microsoft.com/office/powerpoint/2010/main" val="19740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57B07-071B-E148-A4DB-9FDA0E47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9EEA-DB7B-5942-A225-11242573E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Coordinate aware</a:t>
            </a:r>
          </a:p>
        </p:txBody>
      </p:sp>
    </p:spTree>
    <p:extLst>
      <p:ext uri="{BB962C8B-B14F-4D97-AF65-F5344CB8AC3E}">
        <p14:creationId xmlns:p14="http://schemas.microsoft.com/office/powerpoint/2010/main" val="270574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D7010F2-5000-394B-83E3-9640A36D2C02}"/>
              </a:ext>
            </a:extLst>
          </p:cNvPr>
          <p:cNvCxnSpPr/>
          <p:nvPr/>
        </p:nvCxnSpPr>
        <p:spPr>
          <a:xfrm flipH="1">
            <a:off x="1092530" y="2185060"/>
            <a:ext cx="380010" cy="605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1157484C-7183-9A4D-9B74-D040D1C134DF}"/>
              </a:ext>
            </a:extLst>
          </p:cNvPr>
          <p:cNvSpPr/>
          <p:nvPr/>
        </p:nvSpPr>
        <p:spPr>
          <a:xfrm>
            <a:off x="902525" y="2731325"/>
            <a:ext cx="273132" cy="261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2811606-74A5-0F48-BADB-5928C0825EAB}"/>
              </a:ext>
            </a:extLst>
          </p:cNvPr>
          <p:cNvSpPr/>
          <p:nvPr/>
        </p:nvSpPr>
        <p:spPr>
          <a:xfrm>
            <a:off x="641268" y="2018805"/>
            <a:ext cx="1140031" cy="12587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FBFD3F-CF85-7244-829B-BEF95D100DA1}"/>
              </a:ext>
            </a:extLst>
          </p:cNvPr>
          <p:cNvSpPr txBox="1"/>
          <p:nvPr/>
        </p:nvSpPr>
        <p:spPr>
          <a:xfrm>
            <a:off x="388978" y="1073198"/>
            <a:ext cx="1617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Physics simulator with RK(5)4 integrator</a:t>
            </a:r>
          </a:p>
        </p:txBody>
      </p:sp>
    </p:spTree>
    <p:extLst>
      <p:ext uri="{BB962C8B-B14F-4D97-AF65-F5344CB8AC3E}">
        <p14:creationId xmlns:p14="http://schemas.microsoft.com/office/powerpoint/2010/main" val="74210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BCF8-7BAE-714F-B920-2C6354E0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dependent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8245-BFB1-0047-93E7-02EAF482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Current Review:</a:t>
            </a:r>
          </a:p>
          <a:p>
            <a:r>
              <a:rPr lang="en-GB" dirty="0"/>
              <a:t>We saw that once we include time, HNN struggles to conserve energy</a:t>
            </a:r>
          </a:p>
          <a:p>
            <a:pPr lvl="1"/>
            <a:r>
              <a:rPr lang="en-GB" dirty="0"/>
              <a:t>Therefore we need dh/</a:t>
            </a:r>
            <a:r>
              <a:rPr lang="en-GB" dirty="0" err="1"/>
              <a:t>dt</a:t>
            </a:r>
            <a:endParaRPr lang="en-GB" dirty="0"/>
          </a:p>
          <a:p>
            <a:pPr lvl="1"/>
            <a:r>
              <a:rPr lang="en-GB" dirty="0"/>
              <a:t>Which explains why we saw better performance with the term</a:t>
            </a:r>
          </a:p>
          <a:p>
            <a:r>
              <a:rPr lang="en-GB" dirty="0"/>
              <a:t>However, compared to the above, </a:t>
            </a:r>
            <a:r>
              <a:rPr lang="en-GB" dirty="0" err="1"/>
              <a:t>hnn</a:t>
            </a:r>
            <a:r>
              <a:rPr lang="en-GB" dirty="0"/>
              <a:t> alone without t does much better</a:t>
            </a:r>
          </a:p>
          <a:p>
            <a:pPr lvl="1"/>
            <a:r>
              <a:rPr lang="en-GB" dirty="0"/>
              <a:t>Even after hyperparameter tuning </a:t>
            </a:r>
          </a:p>
          <a:p>
            <a:r>
              <a:rPr lang="en-GB" dirty="0"/>
              <a:t>I then tested HNN with a forced pendulum</a:t>
            </a:r>
          </a:p>
          <a:p>
            <a:pPr lvl="1"/>
            <a:r>
              <a:rPr lang="en-GB" dirty="0"/>
              <a:t>Results look promising</a:t>
            </a:r>
          </a:p>
          <a:p>
            <a:pPr lvl="1"/>
            <a:r>
              <a:rPr lang="en-GB" dirty="0"/>
              <a:t>But just not there</a:t>
            </a:r>
          </a:p>
          <a:p>
            <a:r>
              <a:rPr lang="en-GB" dirty="0"/>
              <a:t>H = 1/2 kq^2 + ½ p^2/m + </a:t>
            </a:r>
            <a:r>
              <a:rPr lang="en-GB" dirty="0" err="1"/>
              <a:t>qF</a:t>
            </a:r>
            <a:r>
              <a:rPr lang="en-GB" dirty="0"/>
              <a:t>(cos(</a:t>
            </a:r>
            <a:r>
              <a:rPr lang="en-GB" dirty="0" err="1"/>
              <a:t>wt</a:t>
            </a:r>
            <a:r>
              <a:rPr lang="en-GB" dirty="0"/>
              <a:t>))</a:t>
            </a:r>
          </a:p>
          <a:p>
            <a:r>
              <a:rPr lang="en-GB" dirty="0" err="1"/>
              <a:t>dH</a:t>
            </a:r>
            <a:r>
              <a:rPr lang="en-GB" dirty="0"/>
              <a:t>/</a:t>
            </a:r>
            <a:r>
              <a:rPr lang="en-GB" dirty="0" err="1"/>
              <a:t>dq</a:t>
            </a:r>
            <a:r>
              <a:rPr lang="en-GB" dirty="0"/>
              <a:t> = </a:t>
            </a:r>
            <a:r>
              <a:rPr lang="en-GB" dirty="0" err="1"/>
              <a:t>pdot</a:t>
            </a:r>
            <a:r>
              <a:rPr lang="en-GB" dirty="0"/>
              <a:t> = </a:t>
            </a:r>
            <a:r>
              <a:rPr lang="en-GB" dirty="0" err="1"/>
              <a:t>qddot</a:t>
            </a:r>
            <a:r>
              <a:rPr lang="en-GB" dirty="0"/>
              <a:t> = -q – F(cos(</a:t>
            </a:r>
            <a:r>
              <a:rPr lang="en-GB" dirty="0" err="1"/>
              <a:t>wt</a:t>
            </a:r>
            <a:r>
              <a:rPr lang="en-GB" dirty="0"/>
              <a:t>)) + (damping)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03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BCF8-7BAE-714F-B920-2C6354E0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dependent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8245-BFB1-0047-93E7-02EAF482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br>
              <a:rPr lang="en-GB" dirty="0"/>
            </a:br>
            <a:endParaRPr lang="en-GB" dirty="0"/>
          </a:p>
          <a:p>
            <a:r>
              <a:rPr lang="en-GB" dirty="0"/>
              <a:t>Run experiment with only 1 training point</a:t>
            </a:r>
          </a:p>
          <a:p>
            <a:pPr lvl="1"/>
            <a:r>
              <a:rPr lang="en-GB" dirty="0"/>
              <a:t>Test convergence</a:t>
            </a:r>
          </a:p>
          <a:p>
            <a:pPr lvl="2"/>
            <a:r>
              <a:rPr lang="en-GB" dirty="0"/>
              <a:t>Notice that additional hidden layer does help when only 1 trajectory is provided</a:t>
            </a:r>
          </a:p>
          <a:p>
            <a:pPr lvl="2"/>
            <a:r>
              <a:rPr lang="en-GB" dirty="0"/>
              <a:t>When more training points are added, training not improving</a:t>
            </a:r>
          </a:p>
          <a:p>
            <a:pPr lvl="2"/>
            <a:r>
              <a:rPr lang="en-GB" dirty="0"/>
              <a:t>Also notice learning is highly sensitive to the amplitude of forcing?</a:t>
            </a:r>
          </a:p>
          <a:p>
            <a:r>
              <a:rPr lang="en-GB" dirty="0"/>
              <a:t>Run experiment where we use mass-spring system</a:t>
            </a:r>
          </a:p>
          <a:p>
            <a:pPr lvl="1"/>
            <a:r>
              <a:rPr lang="en-GB" dirty="0"/>
              <a:t>Noticing similar behaviour with angular data that we had with the double pendulum</a:t>
            </a:r>
          </a:p>
          <a:p>
            <a:pPr lvl="1"/>
            <a:r>
              <a:rPr lang="en-GB" dirty="0"/>
              <a:t>Notice that if we do use mass-spring systems with forcing then we get good results</a:t>
            </a:r>
          </a:p>
          <a:p>
            <a:pPr lvl="1"/>
            <a:r>
              <a:rPr lang="en-GB" dirty="0"/>
              <a:t>The only papers which propose tackling angular data involve directly embedding/enforcing S1 manifold</a:t>
            </a:r>
          </a:p>
          <a:p>
            <a:pPr lvl="2"/>
            <a:r>
              <a:rPr lang="en-GB" dirty="0"/>
              <a:t>VIN paper</a:t>
            </a:r>
          </a:p>
          <a:p>
            <a:pPr lvl="2"/>
            <a:r>
              <a:rPr lang="en-GB" dirty="0" err="1"/>
              <a:t>Symp</a:t>
            </a:r>
            <a:r>
              <a:rPr lang="en-GB" dirty="0"/>
              <a:t> ODEN</a:t>
            </a:r>
          </a:p>
          <a:p>
            <a:pPr lvl="1"/>
            <a:r>
              <a:rPr lang="en-GB" dirty="0"/>
              <a:t>Mass-spring with damping and forcing – needs testing</a:t>
            </a:r>
          </a:p>
          <a:p>
            <a:r>
              <a:rPr lang="en-GB" dirty="0"/>
              <a:t>High frequency oscillations are much harder to learn</a:t>
            </a:r>
          </a:p>
          <a:p>
            <a:r>
              <a:rPr lang="en-GB" dirty="0"/>
              <a:t>Issue with learning damping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47CA-972A-EC44-A714-7962DEA3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Systems (learning the forcing term)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2AF551-847D-C04B-A36D-19DA8C0D5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598" y="2667217"/>
            <a:ext cx="4025900" cy="2501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D641F-3B50-7045-A691-5CA010595258}"/>
              </a:ext>
            </a:extLst>
          </p:cNvPr>
          <p:cNvSpPr txBox="1"/>
          <p:nvPr/>
        </p:nvSpPr>
        <p:spPr>
          <a:xfrm>
            <a:off x="1981641" y="2297885"/>
            <a:ext cx="259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r>
              <a:rPr lang="en-US" dirty="0"/>
              <a:t>=0.01,tmax=10.01,n=20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6A2E27-075D-9F48-89CC-EB4075AD6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68" y="2667217"/>
            <a:ext cx="3949700" cy="261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9899CE-2C1B-8D4D-AA95-CF88E1342E27}"/>
              </a:ext>
            </a:extLst>
          </p:cNvPr>
          <p:cNvSpPr txBox="1"/>
          <p:nvPr/>
        </p:nvSpPr>
        <p:spPr>
          <a:xfrm>
            <a:off x="7513564" y="2297885"/>
            <a:ext cx="2482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r>
              <a:rPr lang="en-US" dirty="0"/>
              <a:t>=0.1,tmax=10.1,n=100</a:t>
            </a:r>
          </a:p>
        </p:txBody>
      </p:sp>
    </p:spTree>
    <p:extLst>
      <p:ext uri="{BB962C8B-B14F-4D97-AF65-F5344CB8AC3E}">
        <p14:creationId xmlns:p14="http://schemas.microsoft.com/office/powerpoint/2010/main" val="168313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8FB3-57FC-DF46-975C-9B465E9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N=100,dt=0.1,tmax=10.1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5EBB22-4F85-F642-A5A7-DB6C87E9D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180" y="2217874"/>
            <a:ext cx="2853847" cy="18896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1FDC9-1620-C64A-AD3C-0FFEF8A54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978" y="2217874"/>
            <a:ext cx="2917438" cy="1903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CFD7E-BE42-484C-8AD5-2160E8E6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8" y="2121587"/>
            <a:ext cx="3205078" cy="2095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6D38AD-1A64-8749-84EA-DB07AE7123E5}"/>
              </a:ext>
            </a:extLst>
          </p:cNvPr>
          <p:cNvSpPr txBox="1"/>
          <p:nvPr/>
        </p:nvSpPr>
        <p:spPr>
          <a:xfrm>
            <a:off x="2359429" y="1848542"/>
            <a:ext cx="93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7819B-D60A-A340-836D-02DEAA118C43}"/>
              </a:ext>
            </a:extLst>
          </p:cNvPr>
          <p:cNvSpPr txBox="1"/>
          <p:nvPr/>
        </p:nvSpPr>
        <p:spPr>
          <a:xfrm>
            <a:off x="6008460" y="1848542"/>
            <a:ext cx="73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76850-2E5D-1848-9F29-674945CBF6B6}"/>
              </a:ext>
            </a:extLst>
          </p:cNvPr>
          <p:cNvSpPr txBox="1"/>
          <p:nvPr/>
        </p:nvSpPr>
        <p:spPr>
          <a:xfrm>
            <a:off x="9672817" y="1778533"/>
            <a:ext cx="79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II</a:t>
            </a:r>
          </a:p>
        </p:txBody>
      </p:sp>
    </p:spTree>
    <p:extLst>
      <p:ext uri="{BB962C8B-B14F-4D97-AF65-F5344CB8AC3E}">
        <p14:creationId xmlns:p14="http://schemas.microsoft.com/office/powerpoint/2010/main" val="189837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8FB3-57FC-DF46-975C-9B465E9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N=20,dt=0.01,tmax=10.01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D38AD-1A64-8749-84EA-DB07AE7123E5}"/>
              </a:ext>
            </a:extLst>
          </p:cNvPr>
          <p:cNvSpPr txBox="1"/>
          <p:nvPr/>
        </p:nvSpPr>
        <p:spPr>
          <a:xfrm>
            <a:off x="2696386" y="1799497"/>
            <a:ext cx="93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76850-2E5D-1848-9F29-674945CBF6B6}"/>
              </a:ext>
            </a:extLst>
          </p:cNvPr>
          <p:cNvSpPr txBox="1"/>
          <p:nvPr/>
        </p:nvSpPr>
        <p:spPr>
          <a:xfrm>
            <a:off x="8081187" y="1772596"/>
            <a:ext cx="79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2F3C2-734A-8D4E-AEB4-5DBEE28E2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93" y="4324430"/>
            <a:ext cx="3410587" cy="20979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A8556D-ED25-0042-9593-F1E10D280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694" y="2235710"/>
            <a:ext cx="3259166" cy="20887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361AED-2DF1-4440-AF05-98FF2326D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669" y="2223836"/>
            <a:ext cx="3395857" cy="22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4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CDE8-1B60-8649-8012-DD1A3363F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2EEBC-3E15-984B-8CBE-B75E27400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learning the forcing not outperform classical much more?</a:t>
            </a:r>
          </a:p>
          <a:p>
            <a:r>
              <a:rPr lang="en-US" dirty="0"/>
              <a:t>How useful is it to learn force?</a:t>
            </a:r>
          </a:p>
          <a:p>
            <a:r>
              <a:rPr lang="en-US" dirty="0"/>
              <a:t>What happens if we include damping?</a:t>
            </a:r>
          </a:p>
        </p:txBody>
      </p:sp>
    </p:spTree>
    <p:extLst>
      <p:ext uri="{BB962C8B-B14F-4D97-AF65-F5344CB8AC3E}">
        <p14:creationId xmlns:p14="http://schemas.microsoft.com/office/powerpoint/2010/main" val="575655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AF2A-1CC1-344D-B63D-00436117F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63A9B-9943-5A4F-94C0-2B6407E13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53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14C5-1601-724C-8701-03F92F59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H constant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F61EB-FF42-954A-9AE9-FDE2C72DC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to guarantee H is constant is to compute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 and force it to be zero.</a:t>
            </a:r>
          </a:p>
          <a:p>
            <a:r>
              <a:rPr lang="en-US" dirty="0"/>
              <a:t>General configuration:</a:t>
            </a:r>
          </a:p>
          <a:p>
            <a:r>
              <a:rPr lang="en-US" dirty="0"/>
              <a:t>simple pendulum 100 trajectories, </a:t>
            </a:r>
            <a:r>
              <a:rPr lang="en-US" dirty="0" err="1"/>
              <a:t>Tmax</a:t>
            </a:r>
            <a:r>
              <a:rPr lang="en-US" dirty="0"/>
              <a:t> 1.01, </a:t>
            </a:r>
            <a:r>
              <a:rPr lang="en-US" dirty="0" err="1"/>
              <a:t>dt</a:t>
            </a:r>
            <a:r>
              <a:rPr lang="en-US" dirty="0"/>
              <a:t> 0.01</a:t>
            </a:r>
          </a:p>
          <a:p>
            <a:r>
              <a:rPr lang="en-US" dirty="0"/>
              <a:t>Experiment Grid: we have 3 loss options: </a:t>
            </a:r>
          </a:p>
          <a:p>
            <a:pPr lvl="1"/>
            <a:r>
              <a:rPr lang="en-US" dirty="0"/>
              <a:t>Integrator/no integrator</a:t>
            </a:r>
          </a:p>
          <a:p>
            <a:pPr lvl="1"/>
            <a:r>
              <a:rPr lang="en-US" dirty="0"/>
              <a:t>Energy loss/no energy loss</a:t>
            </a:r>
          </a:p>
          <a:p>
            <a:pPr lvl="1"/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penalty/no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penalty</a:t>
            </a:r>
          </a:p>
          <a:p>
            <a:pPr lvl="1"/>
            <a:r>
              <a:rPr lang="en-US" dirty="0"/>
              <a:t>Yielding 2^3 = 8 configurations to test</a:t>
            </a:r>
          </a:p>
        </p:txBody>
      </p:sp>
    </p:spTree>
    <p:extLst>
      <p:ext uri="{BB962C8B-B14F-4D97-AF65-F5344CB8AC3E}">
        <p14:creationId xmlns:p14="http://schemas.microsoft.com/office/powerpoint/2010/main" val="422281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integrator/no 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9C6DC-EFCD-C540-9E91-A8A3D178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8166"/>
            <a:ext cx="3226730" cy="2392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5E3A94-E8F2-1D45-99FB-9FB23CA09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55" y="1489143"/>
            <a:ext cx="3217689" cy="241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1EDBE2-3004-5B47-969B-E728BE71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485" y="1489143"/>
            <a:ext cx="3269838" cy="24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56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integrator/no 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BD9E4-DC4F-0B4C-84F6-21D64BCAB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60" y="1555668"/>
            <a:ext cx="3451759" cy="2588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371D7-5D12-9141-8360-176310554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094" y="1600972"/>
            <a:ext cx="3573227" cy="2633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97063-973D-D343-8034-1AA11A457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139" y="1626787"/>
            <a:ext cx="3280040" cy="25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1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5BE02-55F8-C44B-9B43-D420804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05" y="919552"/>
            <a:ext cx="2341202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639E80-89C9-784E-8F8D-AF8EB810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00" y="881089"/>
            <a:ext cx="2387143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A68CA5-42CB-CC47-819A-8B1E2656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116" y="919552"/>
            <a:ext cx="2364055" cy="18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584" y="1497068"/>
            <a:ext cx="13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A954F5-CB51-3A45-951C-679F7B3AA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000" y="2846155"/>
            <a:ext cx="2417607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566DFE-4D8A-854A-B68F-708DE609C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040" y="2846155"/>
            <a:ext cx="2348182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547621-F649-5F4E-91AF-1E9BF58D8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795" y="2875470"/>
            <a:ext cx="2401442" cy="18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211565" y="3561489"/>
            <a:ext cx="144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0.001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E34B52-4214-F349-BBD5-8EFB6ADDA1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111" y="4807726"/>
            <a:ext cx="2368421" cy="180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18AA7E-9F15-E149-8D4F-4BBD4824AB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2040" y="4836343"/>
            <a:ext cx="2350345" cy="180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722948-10CA-794D-92DB-65871C42C4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3893" y="4831388"/>
            <a:ext cx="2280278" cy="180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F54A87F-F12B-4742-B7F2-77EFA6C32E73}"/>
              </a:ext>
            </a:extLst>
          </p:cNvPr>
          <p:cNvSpPr txBox="1"/>
          <p:nvPr/>
        </p:nvSpPr>
        <p:spPr>
          <a:xfrm>
            <a:off x="131897" y="5362056"/>
            <a:ext cx="155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0.0001</a:t>
            </a:r>
          </a:p>
        </p:txBody>
      </p:sp>
    </p:spTree>
    <p:extLst>
      <p:ext uri="{BB962C8B-B14F-4D97-AF65-F5344CB8AC3E}">
        <p14:creationId xmlns:p14="http://schemas.microsoft.com/office/powerpoint/2010/main" val="1924861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integrator/no energy/ 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584" y="1497068"/>
            <a:ext cx="13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211565" y="3561489"/>
            <a:ext cx="148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0.1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54A87F-F12B-4742-B7F2-77EFA6C32E73}"/>
              </a:ext>
            </a:extLst>
          </p:cNvPr>
          <p:cNvSpPr txBox="1"/>
          <p:nvPr/>
        </p:nvSpPr>
        <p:spPr>
          <a:xfrm>
            <a:off x="131897" y="5362056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0.01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6A537-C031-6A4F-A9C8-CB0100402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06" y="1050281"/>
            <a:ext cx="2464037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349518-4ED9-4C43-9340-9C3EB637E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09" y="1050281"/>
            <a:ext cx="2387324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7D572-F39C-E34C-841C-8BE66F63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480" y="1050281"/>
            <a:ext cx="2289737" cy="180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F396D3-ED15-7942-93A8-736524799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506" y="3099463"/>
            <a:ext cx="2363265" cy="180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10F81E-592C-FD44-9E54-8DAE80153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441" y="3099463"/>
            <a:ext cx="2401392" cy="180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CAF6D57-AB88-7E46-B4C9-B6B662C9A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7454" y="3030821"/>
            <a:ext cx="2329655" cy="180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D744647-F13E-A646-B1BF-24D808960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506" y="4978633"/>
            <a:ext cx="2321158" cy="180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8A0FD3A-3177-7847-8768-56108754EA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9972" y="5019955"/>
            <a:ext cx="2298398" cy="180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35AF10-D4ED-0149-A9AA-210F30816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2648" y="4884607"/>
            <a:ext cx="231608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4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integrator/no energy/ 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511741" y="2201429"/>
            <a:ext cx="161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1e-8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413445" y="4012751"/>
            <a:ext cx="161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1e-6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8152E-AFFF-D741-B226-5054F33E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76" y="1507893"/>
            <a:ext cx="2359732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5EA53-F8F4-7047-A280-685D4E6A6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504" y="1507893"/>
            <a:ext cx="2466509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C65DBC-BC66-E845-B0A9-F2EAD23F3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584" y="1507893"/>
            <a:ext cx="2341667" cy="18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EB847D-C31A-A944-8DC6-2A59E4EE0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983" y="3668301"/>
            <a:ext cx="2419005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CA4B63-7C9F-5143-80FB-54DB54508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447" y="3668301"/>
            <a:ext cx="2415566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3B02D-BEEE-6F4F-900A-DB496537F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285" y="3668301"/>
            <a:ext cx="230896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9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integrator/energy/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126" y="2122440"/>
            <a:ext cx="13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24FD87-4FAA-1A43-B1E9-A2134751B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90" y="1591772"/>
            <a:ext cx="2391781" cy="180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3564C7-4B67-3349-BC52-93545CD2D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617" y="1556146"/>
            <a:ext cx="2363551" cy="18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B03093-AC94-A340-B577-10900A44A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650" y="1564369"/>
            <a:ext cx="236170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8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integrator/energy/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126" y="2122440"/>
            <a:ext cx="133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1e-2</a:t>
            </a:r>
          </a:p>
          <a:p>
            <a:r>
              <a:rPr lang="en-US" dirty="0"/>
              <a:t>\gamma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852DD-1EC7-544E-B0A1-CB82AD9A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26" y="1524781"/>
            <a:ext cx="2404138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90739B-8E8D-7041-8114-97F43AAF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05" y="1633705"/>
            <a:ext cx="2327727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335BAC-5026-A346-8DB2-45CF6623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041" y="1591772"/>
            <a:ext cx="2421583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A28B5-42FE-D847-BA47-FF7A726E9699}"/>
              </a:ext>
            </a:extLst>
          </p:cNvPr>
          <p:cNvSpPr txBox="1"/>
          <p:nvPr/>
        </p:nvSpPr>
        <p:spPr>
          <a:xfrm>
            <a:off x="328125" y="4424274"/>
            <a:ext cx="133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1e-5</a:t>
            </a:r>
          </a:p>
          <a:p>
            <a:r>
              <a:rPr lang="en-US" dirty="0"/>
              <a:t>\gamma =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CA8852-10E5-4B41-97B4-6E492DA71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235" y="4079824"/>
            <a:ext cx="2378571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C6C17-1E3C-9548-904E-32685BC7D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179" y="4079824"/>
            <a:ext cx="2509489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D3E726-34BA-054F-A865-355BEC27E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0041" y="4079824"/>
            <a:ext cx="228571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95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531</Words>
  <Application>Microsoft Macintosh PowerPoint</Application>
  <PresentationFormat>Widescreen</PresentationFormat>
  <Paragraphs>78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Chaos Systems</vt:lpstr>
      <vt:lpstr>Making H constant</vt:lpstr>
      <vt:lpstr>No integrator/no energy/ no dH/dt</vt:lpstr>
      <vt:lpstr>integrator/no energy/ no dH/dt</vt:lpstr>
      <vt:lpstr>no integrator/energy/ no dH/dt</vt:lpstr>
      <vt:lpstr>no integrator/no energy/  dH/dt</vt:lpstr>
      <vt:lpstr>integrator/no energy/  dH/dt</vt:lpstr>
      <vt:lpstr>integrator/energy/ no dH/dt</vt:lpstr>
      <vt:lpstr>No integrator/energy/ dH/dt</vt:lpstr>
      <vt:lpstr>Double Pendulum </vt:lpstr>
      <vt:lpstr>PowerPoint Presentation</vt:lpstr>
      <vt:lpstr>Time dependent systems</vt:lpstr>
      <vt:lpstr>Time dependent systems</vt:lpstr>
      <vt:lpstr>Time-Dependent Systems (learning the forcing term)</vt:lpstr>
      <vt:lpstr>N=100,dt=0.1,tmax=10.1</vt:lpstr>
      <vt:lpstr>N=20,dt=0.01,tmax=10.01</vt:lpstr>
      <vt:lpstr>questions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 Systems</dc:title>
  <dc:creator>Shaan Desai</dc:creator>
  <cp:lastModifiedBy>Shaan Desai</cp:lastModifiedBy>
  <cp:revision>30</cp:revision>
  <dcterms:created xsi:type="dcterms:W3CDTF">2020-09-28T08:03:57Z</dcterms:created>
  <dcterms:modified xsi:type="dcterms:W3CDTF">2020-10-14T15:32:00Z</dcterms:modified>
</cp:coreProperties>
</file>